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notesMasterIdLst>
    <p:notesMasterId r:id="rId18"/>
  </p:notesMasterIdLst>
  <p:sldIdLst>
    <p:sldId id="323" r:id="rId2"/>
    <p:sldId id="316" r:id="rId3"/>
    <p:sldId id="317" r:id="rId4"/>
    <p:sldId id="333" r:id="rId5"/>
    <p:sldId id="335" r:id="rId6"/>
    <p:sldId id="334" r:id="rId7"/>
    <p:sldId id="325" r:id="rId8"/>
    <p:sldId id="337" r:id="rId9"/>
    <p:sldId id="326" r:id="rId10"/>
    <p:sldId id="327" r:id="rId11"/>
    <p:sldId id="328" r:id="rId12"/>
    <p:sldId id="338" r:id="rId13"/>
    <p:sldId id="329" r:id="rId14"/>
    <p:sldId id="330" r:id="rId15"/>
    <p:sldId id="331" r:id="rId16"/>
    <p:sldId id="332" r:id="rId1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итяева Ольга Андреевна" initials="ПОА" lastIdx="1" clrIdx="0">
    <p:extLst>
      <p:ext uri="{19B8F6BF-5375-455C-9EA6-DF929625EA0E}">
        <p15:presenceInfo xmlns:p15="http://schemas.microsoft.com/office/powerpoint/2012/main" userId="Питяева Ольга Андре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D2B2"/>
    <a:srgbClr val="B2DDDE"/>
    <a:srgbClr val="43B283"/>
    <a:srgbClr val="194331"/>
    <a:srgbClr val="BBA39B"/>
    <a:srgbClr val="00B050"/>
    <a:srgbClr val="0177C0"/>
    <a:srgbClr val="00468D"/>
    <a:srgbClr val="F2F2F2"/>
    <a:srgbClr val="059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89078" autoAdjust="0"/>
  </p:normalViewPr>
  <p:slideViewPr>
    <p:cSldViewPr>
      <p:cViewPr varScale="1">
        <p:scale>
          <a:sx n="69" d="100"/>
          <a:sy n="69" d="100"/>
        </p:scale>
        <p:origin x="98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03470-6F0F-F44A-999B-A01BC3B72D1B}" type="datetimeFigureOut">
              <a:rPr lang="ru-RU" smtClean="0"/>
              <a:t>05.06.2026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53EAF-8F0C-8842-ABFF-59A70F515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400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A6CD0-C094-28D2-03BF-7E8A71CE1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3AC7316-B560-8A1C-6AA2-0F460AD01C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9AE00EF-227E-1F1C-2AA6-37A59345A3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E2EC54-04BF-1D88-65F3-E25C1834FC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53EAF-8F0C-8842-ABFF-59A70F51572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97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32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591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378736-CC0D-2EAE-BC56-0422B11872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0361D3C-F200-D5C0-8B94-99EB719DBEF1}"/>
              </a:ext>
            </a:extLst>
          </p:cNvPr>
          <p:cNvSpPr/>
          <p:nvPr userDrawn="1"/>
        </p:nvSpPr>
        <p:spPr>
          <a:xfrm>
            <a:off x="0" y="0"/>
            <a:ext cx="12192000" cy="801240"/>
          </a:xfrm>
          <a:prstGeom prst="rect">
            <a:avLst/>
          </a:prstGeom>
          <a:solidFill>
            <a:srgbClr val="43B2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722E40-A2DB-E1A3-1914-10B53B83B1E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5800" y="107552"/>
            <a:ext cx="2133600" cy="57483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A2FBB1-E219-09BC-20A5-CC206670A2C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06886" y="154008"/>
            <a:ext cx="5558743" cy="48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7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ru/i/8qxPZlQEnTcix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1wUGoen8SP3EkA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k.yandex.ru/i/kXsWzJ9HDEvOI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lLGcAea-szXdOQ" TargetMode="External"/><Relationship Id="rId2" Type="http://schemas.openxmlformats.org/officeDocument/2006/relationships/hyperlink" Target="https://disk.yandex.ru/i/qFOtV6MXGtBdH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v3OUsyCwr-pCag" TargetMode="External"/><Relationship Id="rId2" Type="http://schemas.openxmlformats.org/officeDocument/2006/relationships/hyperlink" Target="https://disk.yandex.ru/i/Vbbex4avUqFqf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QykgpcEivQ6Zxw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k.yandex.ru/i/nP0pDxMNoJASi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65446-8035-0752-947E-FFA3B1F69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72C117-1885-835A-79AE-5FBC3C8440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221029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3936EB-7E3D-99D9-30B5-F93F73961170}"/>
              </a:ext>
            </a:extLst>
          </p:cNvPr>
          <p:cNvSpPr txBox="1"/>
          <p:nvPr/>
        </p:nvSpPr>
        <p:spPr>
          <a:xfrm>
            <a:off x="652670" y="3314849"/>
            <a:ext cx="77724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Государственное казенное учреждение Самарской области «Тольяттинский социальный приют для детей и подростков «Дельфин»</a:t>
            </a:r>
            <a:endParaRPr lang="ru-RU" sz="3200" dirty="0">
              <a:solidFill>
                <a:schemeClr val="bg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F4C36D-8EE5-38A4-B5D3-E3DA25CAF4EF}"/>
              </a:ext>
            </a:extLst>
          </p:cNvPr>
          <p:cNvSpPr txBox="1"/>
          <p:nvPr/>
        </p:nvSpPr>
        <p:spPr>
          <a:xfrm>
            <a:off x="685800" y="5562600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Лященко Светлана Михайловна</a:t>
            </a:r>
            <a:endParaRPr lang="ru-RU" dirty="0">
              <a:solidFill>
                <a:schemeClr val="bg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E85D75-A2BC-5343-97C9-EBF89CB2557A}"/>
              </a:ext>
            </a:extLst>
          </p:cNvPr>
          <p:cNvSpPr txBox="1"/>
          <p:nvPr/>
        </p:nvSpPr>
        <p:spPr>
          <a:xfrm>
            <a:off x="5181600" y="1524000"/>
            <a:ext cx="3657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Самарская область,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город Тольятти, 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ул. Маршала Жукова, д. 20</a:t>
            </a:r>
            <a:endParaRPr lang="ru-RU" sz="2000" dirty="0">
              <a:solidFill>
                <a:schemeClr val="bg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AF7D01-D3BC-816B-D01E-3EE89C246F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142" y="1551766"/>
            <a:ext cx="3657600" cy="98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4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DAF7E1-7825-4EE9-2199-C79695BF1AD7}"/>
              </a:ext>
            </a:extLst>
          </p:cNvPr>
          <p:cNvSpPr txBox="1"/>
          <p:nvPr/>
        </p:nvSpPr>
        <p:spPr>
          <a:xfrm>
            <a:off x="152400" y="838200"/>
            <a:ext cx="1165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43B283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Этап 5. ФОТ новой структуры: расчет и оптимизация</a:t>
            </a:r>
            <a:endParaRPr lang="ru-RU" sz="3600" dirty="0">
              <a:solidFill>
                <a:srgbClr val="43B283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5DA571-9B38-B695-57D5-CB6A5AEFB5F0}"/>
              </a:ext>
            </a:extLst>
          </p:cNvPr>
          <p:cNvSpPr txBox="1"/>
          <p:nvPr/>
        </p:nvSpPr>
        <p:spPr>
          <a:xfrm>
            <a:off x="457201" y="3733800"/>
            <a:ext cx="601979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Штатное расписание: 120 ставок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ФОТ: без изменений</a:t>
            </a: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Перепрофилирование Учреждения не предусматривает изменения штатных единиц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08678"/>
            <a:ext cx="4191000" cy="37064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" y="1457770"/>
            <a:ext cx="6019799" cy="20813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рассчитано на 68 койко-мест: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отделение круглосуточного пребывания –</a:t>
            </a:r>
            <a:r>
              <a:rPr lang="ru-RU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40 мест;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отделение дневного пребывания – 10 мест;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ru-RU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социальной гостиницы, в том числе,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постинтернатное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сопровождение – 18 мест.</a:t>
            </a:r>
          </a:p>
        </p:txBody>
      </p:sp>
    </p:spTree>
    <p:extLst>
      <p:ext uri="{BB962C8B-B14F-4D97-AF65-F5344CB8AC3E}">
        <p14:creationId xmlns:p14="http://schemas.microsoft.com/office/powerpoint/2010/main" val="302340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DAF7E1-7825-4EE9-2199-C79695BF1AD7}"/>
              </a:ext>
            </a:extLst>
          </p:cNvPr>
          <p:cNvSpPr txBox="1"/>
          <p:nvPr/>
        </p:nvSpPr>
        <p:spPr>
          <a:xfrm>
            <a:off x="29817" y="754116"/>
            <a:ext cx="1165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43B283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Этап 6. Разработка системы </a:t>
            </a:r>
            <a:r>
              <a:rPr lang="en-US" sz="3600" dirty="0" smtClean="0">
                <a:solidFill>
                  <a:srgbClr val="43B283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KPI</a:t>
            </a:r>
            <a:endParaRPr lang="ru-RU" sz="3600" dirty="0">
              <a:solidFill>
                <a:srgbClr val="43B283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5DA571-9B38-B695-57D5-CB6A5AEFB5F0}"/>
              </a:ext>
            </a:extLst>
          </p:cNvPr>
          <p:cNvSpPr txBox="1"/>
          <p:nvPr/>
        </p:nvSpPr>
        <p:spPr>
          <a:xfrm>
            <a:off x="5257800" y="1323945"/>
            <a:ext cx="6934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/>
              <a:t>Ссылка на матрицу KPI</a:t>
            </a:r>
            <a:r>
              <a:rPr lang="ru-RU" b="1" dirty="0" smtClean="0"/>
              <a:t>: </a:t>
            </a:r>
            <a:r>
              <a:rPr lang="en-US" sz="1400" dirty="0" smtClean="0">
                <a:hlinkClick r:id="rId2"/>
              </a:rPr>
              <a:t>https://disk.yandex.ru/i/8qxPZlQEnTcixg</a:t>
            </a:r>
            <a:r>
              <a:rPr lang="ru-RU" sz="1400" dirty="0" smtClean="0"/>
              <a:t> </a:t>
            </a:r>
            <a:endParaRPr lang="ru-RU" sz="1400" dirty="0">
              <a:solidFill>
                <a:schemeClr val="tx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524000"/>
            <a:ext cx="11734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 smtClean="0"/>
              <a:t>Цель:</a:t>
            </a:r>
            <a:r>
              <a:rPr lang="ru-RU" dirty="0" smtClean="0"/>
              <a:t> сформировать</a:t>
            </a:r>
            <a:r>
              <a:rPr lang="ru-RU" dirty="0"/>
              <a:t> набор измеримых ключевых показателей эффективности (KPI), позволяющих объективно оценить успешность трансформации </a:t>
            </a:r>
            <a:r>
              <a:rPr lang="ru-RU" dirty="0" smtClean="0"/>
              <a:t>стационарного</a:t>
            </a:r>
            <a:r>
              <a:rPr lang="ru-RU" dirty="0"/>
              <a:t> учреждения в семейно‑ориентированную </a:t>
            </a:r>
            <a:r>
              <a:rPr lang="ru-RU" dirty="0" err="1" smtClean="0"/>
              <a:t>оргаизацию</a:t>
            </a:r>
            <a:r>
              <a:rPr lang="ru-RU" dirty="0"/>
              <a:t> и степень реализации </a:t>
            </a:r>
            <a:r>
              <a:rPr lang="ru-RU" dirty="0" err="1"/>
              <a:t>семьесберегающего</a:t>
            </a:r>
            <a:r>
              <a:rPr lang="ru-RU" dirty="0"/>
              <a:t> подхода, а также уровень удовлетворённости семей предоставляемыми услугами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r>
              <a:rPr lang="ru-RU" sz="1800" dirty="0"/>
              <a:t>- количество семей, получивших комплексное сопровождение;</a:t>
            </a:r>
          </a:p>
          <a:p>
            <a:r>
              <a:rPr lang="ru-RU" sz="1800" dirty="0"/>
              <a:t>- количество детей, возвращенных в кровную семью;</a:t>
            </a:r>
          </a:p>
          <a:p>
            <a:r>
              <a:rPr lang="ru-RU" sz="1800" dirty="0"/>
              <a:t>- количество детей, устроенных в замещающие семьи;</a:t>
            </a:r>
          </a:p>
          <a:p>
            <a:r>
              <a:rPr lang="ru-RU" sz="1800" dirty="0"/>
              <a:t>- охват участников, завершивших цикл занятий в клубе «Устойчивая семья»; количество </a:t>
            </a:r>
            <a:r>
              <a:rPr lang="ru-RU" sz="1800" dirty="0" smtClean="0"/>
              <a:t>        онлайн/гибридных </a:t>
            </a:r>
            <a:r>
              <a:rPr lang="ru-RU" sz="1800" dirty="0"/>
              <a:t>консультаций (по телефону, видеосвязи, в мессенджерах); образовательные онлайн-курсы, </a:t>
            </a:r>
            <a:r>
              <a:rPr lang="ru-RU" sz="1800" dirty="0" err="1"/>
              <a:t>вебинары</a:t>
            </a:r>
            <a:r>
              <a:rPr lang="ru-RU" sz="1800" dirty="0"/>
              <a:t> и библиотека материалов (модульные программы для родителей и специалистов, записи семинаров, методички)  </a:t>
            </a:r>
          </a:p>
          <a:p>
            <a:r>
              <a:rPr lang="ru-RU" sz="1800" dirty="0"/>
              <a:t>- количество специалистов, </a:t>
            </a:r>
            <a:r>
              <a:rPr lang="ru-RU" sz="1800" dirty="0" err="1"/>
              <a:t>повыс</a:t>
            </a:r>
            <a:r>
              <a:rPr lang="en-US" sz="1800" dirty="0"/>
              <a:t>и</a:t>
            </a:r>
            <a:r>
              <a:rPr lang="ru-RU" sz="1800" dirty="0" err="1"/>
              <a:t>вших</a:t>
            </a:r>
            <a:r>
              <a:rPr lang="ru-RU" sz="1800" dirty="0"/>
              <a:t> уровень квалификации;</a:t>
            </a:r>
          </a:p>
          <a:p>
            <a:r>
              <a:rPr lang="ru-RU" sz="1800" dirty="0"/>
              <a:t>- уровень удовлетворенности получателей услуг (внутренний контроль, НОК);</a:t>
            </a:r>
          </a:p>
          <a:p>
            <a:r>
              <a:rPr lang="ru-RU" sz="1800" dirty="0"/>
              <a:t>- анализ работы «мобильной бригады»;</a:t>
            </a:r>
          </a:p>
          <a:p>
            <a:r>
              <a:rPr lang="ru-RU" sz="1800" dirty="0"/>
              <a:t>- количество получателей социальных услуг (дети с ОВЗ) по адаптивному тхэквондо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2752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DAF7E1-7825-4EE9-2199-C79695BF1AD7}"/>
              </a:ext>
            </a:extLst>
          </p:cNvPr>
          <p:cNvSpPr txBox="1"/>
          <p:nvPr/>
        </p:nvSpPr>
        <p:spPr>
          <a:xfrm>
            <a:off x="311426" y="762000"/>
            <a:ext cx="1165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43B283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Этап 6. Разработка системы </a:t>
            </a:r>
            <a:r>
              <a:rPr lang="en-US" sz="3600" dirty="0" smtClean="0">
                <a:solidFill>
                  <a:srgbClr val="43B283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KPI</a:t>
            </a:r>
            <a:endParaRPr lang="ru-RU" sz="3600" dirty="0">
              <a:solidFill>
                <a:srgbClr val="43B283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885677"/>
              </p:ext>
            </p:extLst>
          </p:nvPr>
        </p:nvGraphicFramePr>
        <p:xfrm>
          <a:off x="231912" y="1295400"/>
          <a:ext cx="11817627" cy="4942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99114170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303421456"/>
                    </a:ext>
                  </a:extLst>
                </a:gridCol>
                <a:gridCol w="1952854">
                  <a:extLst>
                    <a:ext uri="{9D8B030D-6E8A-4147-A177-3AD203B41FA5}">
                      <a16:colId xmlns:a16="http://schemas.microsoft.com/office/drawing/2014/main" val="1767126618"/>
                    </a:ext>
                  </a:extLst>
                </a:gridCol>
                <a:gridCol w="2549573">
                  <a:extLst>
                    <a:ext uri="{9D8B030D-6E8A-4147-A177-3AD203B41FA5}">
                      <a16:colId xmlns:a16="http://schemas.microsoft.com/office/drawing/2014/main" val="4138647456"/>
                    </a:ext>
                  </a:extLst>
                </a:gridCol>
              </a:tblGrid>
              <a:tr h="232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50" dirty="0">
                          <a:effectLst/>
                        </a:rPr>
                        <a:t>Показатель (KPI)</a:t>
                      </a:r>
                      <a:endParaRPr lang="ru-RU" sz="1300" b="1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50" dirty="0">
                          <a:effectLst/>
                        </a:rPr>
                        <a:t>Источник данных</a:t>
                      </a:r>
                      <a:endParaRPr lang="ru-RU" sz="1300" b="1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50" dirty="0">
                          <a:effectLst/>
                        </a:rPr>
                        <a:t>Период измерения</a:t>
                      </a:r>
                      <a:endParaRPr lang="ru-RU" sz="1300" b="1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150" dirty="0">
                          <a:effectLst/>
                        </a:rPr>
                        <a:t>Ответственный</a:t>
                      </a:r>
                      <a:endParaRPr lang="ru-RU" sz="1300" b="1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879124"/>
                  </a:ext>
                </a:extLst>
              </a:tr>
              <a:tr h="400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50" dirty="0">
                          <a:effectLst/>
                        </a:rPr>
                        <a:t>количество семей, получивших комплексное сопровождение</a:t>
                      </a:r>
                      <a:endParaRPr lang="ru-RU" sz="13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50" dirty="0">
                          <a:effectLst/>
                        </a:rPr>
                        <a:t>Отчеты, акты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50" dirty="0">
                          <a:effectLst/>
                        </a:rPr>
                        <a:t>завершения сопровождения</a:t>
                      </a:r>
                      <a:endParaRPr lang="ru-RU" sz="13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50" dirty="0">
                          <a:effectLst/>
                        </a:rPr>
                        <a:t>Ежемесячно / Ежеквартально</a:t>
                      </a:r>
                      <a:endParaRPr lang="ru-RU" sz="13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effectLst/>
                        </a:rPr>
                        <a:t>зав. социально-педагогического отделения</a:t>
                      </a:r>
                      <a:endParaRPr lang="ru-RU" sz="13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090337"/>
                  </a:ext>
                </a:extLst>
              </a:tr>
              <a:tr h="400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50" dirty="0">
                          <a:effectLst/>
                        </a:rPr>
                        <a:t>количество детей, возвращенных в кровную семью</a:t>
                      </a:r>
                      <a:endParaRPr lang="ru-RU" sz="13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50" dirty="0">
                          <a:effectLst/>
                        </a:rPr>
                        <a:t>Отчеты, акты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50" dirty="0">
                          <a:effectLst/>
                        </a:rPr>
                        <a:t>завершения сопровождения</a:t>
                      </a:r>
                      <a:endParaRPr lang="ru-RU" sz="13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50" dirty="0">
                          <a:effectLst/>
                        </a:rPr>
                        <a:t>Ежеквартально</a:t>
                      </a:r>
                      <a:endParaRPr lang="ru-RU" sz="13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effectLst/>
                        </a:rPr>
                        <a:t>зав. социально-педагогического отделения</a:t>
                      </a:r>
                      <a:endParaRPr lang="ru-RU" sz="13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408090"/>
                  </a:ext>
                </a:extLst>
              </a:tr>
              <a:tr h="400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50">
                          <a:effectLst/>
                        </a:rPr>
                        <a:t>количество детей, устроенных в замещающие семьи</a:t>
                      </a:r>
                      <a:endParaRPr lang="ru-RU" sz="130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50" dirty="0">
                          <a:effectLst/>
                        </a:rPr>
                        <a:t>Отчеты, акты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50" dirty="0">
                          <a:effectLst/>
                        </a:rPr>
                        <a:t>завершения сопровождения</a:t>
                      </a:r>
                      <a:endParaRPr lang="ru-RU" sz="13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50" dirty="0">
                          <a:effectLst/>
                        </a:rPr>
                        <a:t>Ежеквартально</a:t>
                      </a:r>
                      <a:endParaRPr lang="ru-RU" sz="13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0">
                          <a:effectLst/>
                        </a:rPr>
                        <a:t>зав. социально-педагогического отделения</a:t>
                      </a:r>
                      <a:endParaRPr lang="ru-RU" sz="130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657077"/>
                  </a:ext>
                </a:extLst>
              </a:tr>
              <a:tr h="400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50" dirty="0">
                          <a:effectLst/>
                        </a:rPr>
                        <a:t>охват участников, завершивших цикл занятий в клубе «Устойчивая семья»; </a:t>
                      </a:r>
                      <a:endParaRPr lang="ru-RU" sz="13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50" dirty="0">
                          <a:effectLst/>
                        </a:rPr>
                        <a:t>Чел. (зарегистрированные участники)</a:t>
                      </a:r>
                      <a:endParaRPr lang="ru-RU" sz="13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50" dirty="0">
                          <a:effectLst/>
                        </a:rPr>
                        <a:t>1 раз в квартал</a:t>
                      </a:r>
                      <a:endParaRPr lang="ru-RU" sz="13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50" dirty="0">
                          <a:effectLst/>
                        </a:rPr>
                        <a:t>Педагог-психолог</a:t>
                      </a:r>
                      <a:endParaRPr lang="ru-RU" sz="13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181947"/>
                  </a:ext>
                </a:extLst>
              </a:tr>
              <a:tr h="569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50">
                          <a:effectLst/>
                        </a:rPr>
                        <a:t>количество     онлайн/гибридных консультаций (по телефону, видеосвязи, в мессенджерах); </a:t>
                      </a:r>
                      <a:endParaRPr lang="ru-RU" sz="130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effectLst/>
                        </a:rPr>
                        <a:t>журнал консультаций</a:t>
                      </a:r>
                      <a:endParaRPr lang="ru-RU" sz="13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50" dirty="0">
                          <a:effectLst/>
                        </a:rPr>
                        <a:t>Ежемесячно</a:t>
                      </a:r>
                      <a:endParaRPr lang="ru-RU" sz="13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effectLst/>
                        </a:rPr>
                        <a:t>педагоги-психологи/</a:t>
                      </a:r>
                      <a:r>
                        <a:rPr lang="ru-RU" sz="1300" kern="0" dirty="0" err="1">
                          <a:effectLst/>
                        </a:rPr>
                        <a:t>соц.педагоги</a:t>
                      </a:r>
                      <a:endParaRPr lang="ru-RU" sz="13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09419"/>
                  </a:ext>
                </a:extLst>
              </a:tr>
              <a:tr h="400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50" dirty="0">
                          <a:effectLst/>
                        </a:rPr>
                        <a:t>образовательные онлайн-курсы, </a:t>
                      </a:r>
                      <a:r>
                        <a:rPr lang="ru-RU" sz="1300" kern="150" dirty="0" err="1">
                          <a:effectLst/>
                        </a:rPr>
                        <a:t>вебинары</a:t>
                      </a:r>
                      <a:endParaRPr lang="ru-RU" sz="13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effectLst/>
                        </a:rPr>
                        <a:t>журнал консультаций</a:t>
                      </a:r>
                      <a:endParaRPr lang="ru-RU" sz="13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50" dirty="0">
                          <a:effectLst/>
                        </a:rPr>
                        <a:t>Ежемесячно</a:t>
                      </a:r>
                      <a:endParaRPr lang="ru-RU" sz="13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50" dirty="0">
                          <a:effectLst/>
                        </a:rPr>
                        <a:t>методист</a:t>
                      </a:r>
                      <a:endParaRPr lang="ru-RU" sz="13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551382"/>
                  </a:ext>
                </a:extLst>
              </a:tr>
              <a:tr h="400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50">
                          <a:effectLst/>
                        </a:rPr>
                        <a:t>количество специалистов, повысивших уровень квалификации</a:t>
                      </a:r>
                      <a:endParaRPr lang="ru-RU" sz="130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50">
                          <a:effectLst/>
                        </a:rPr>
                        <a:t>% (обученные от общего штата)</a:t>
                      </a:r>
                      <a:endParaRPr lang="ru-RU" sz="130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50" dirty="0">
                          <a:effectLst/>
                        </a:rPr>
                        <a:t>Ежеквартально</a:t>
                      </a:r>
                      <a:endParaRPr lang="ru-RU" sz="13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50" dirty="0">
                          <a:effectLst/>
                        </a:rPr>
                        <a:t>Заместитель директора</a:t>
                      </a:r>
                      <a:endParaRPr lang="ru-RU" sz="13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354197"/>
                  </a:ext>
                </a:extLst>
              </a:tr>
              <a:tr h="400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50" dirty="0">
                          <a:effectLst/>
                        </a:rPr>
                        <a:t>уровень удовлетворенности получателей услуг (внутренний контроль, НОК);</a:t>
                      </a:r>
                      <a:endParaRPr lang="ru-RU" sz="13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50" dirty="0">
                          <a:effectLst/>
                        </a:rPr>
                        <a:t>Средний балл (анкетирование)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50" dirty="0">
                          <a:effectLst/>
                        </a:rPr>
                        <a:t> </a:t>
                      </a:r>
                      <a:endParaRPr lang="ru-RU" sz="13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50" dirty="0">
                          <a:effectLst/>
                        </a:rPr>
                        <a:t>2 раза в год</a:t>
                      </a:r>
                      <a:endParaRPr lang="ru-RU" sz="13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50" dirty="0">
                          <a:effectLst/>
                        </a:rPr>
                        <a:t>Заместитель директора</a:t>
                      </a:r>
                      <a:endParaRPr lang="ru-RU" sz="13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959112"/>
                  </a:ext>
                </a:extLst>
              </a:tr>
              <a:tr h="400774">
                <a:tc>
                  <a:txBody>
                    <a:bodyPr/>
                    <a:lstStyle/>
                    <a:p>
                      <a:pPr marL="457200" algn="l">
                        <a:spcAft>
                          <a:spcPts val="800"/>
                        </a:spcAft>
                      </a:pPr>
                      <a:r>
                        <a:rPr lang="ru-RU" sz="1300" kern="150" dirty="0">
                          <a:effectLst/>
                        </a:rPr>
                        <a:t>анализ работы «мобильной бригады»</a:t>
                      </a:r>
                      <a:endParaRPr lang="ru-RU" sz="13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50">
                          <a:effectLst/>
                        </a:rPr>
                        <a:t>      Отчеты</a:t>
                      </a:r>
                      <a:endParaRPr lang="ru-RU" sz="130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50">
                          <a:effectLst/>
                        </a:rPr>
                        <a:t>Ежеквартально</a:t>
                      </a:r>
                      <a:endParaRPr lang="ru-RU" sz="130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0" dirty="0">
                          <a:effectLst/>
                        </a:rPr>
                        <a:t>зав. социально-педагогического отделения</a:t>
                      </a:r>
                      <a:endParaRPr lang="ru-RU" sz="13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521071"/>
                  </a:ext>
                </a:extLst>
              </a:tr>
              <a:tr h="569028">
                <a:tc>
                  <a:txBody>
                    <a:bodyPr/>
                    <a:lstStyle/>
                    <a:p>
                      <a:pPr marL="457200" algn="l">
                        <a:spcAft>
                          <a:spcPts val="800"/>
                        </a:spcAft>
                      </a:pPr>
                      <a:r>
                        <a:rPr lang="ru-RU" sz="1300" kern="150" dirty="0">
                          <a:effectLst/>
                        </a:rPr>
                        <a:t>количество получателей социальных услуг (дети с ОВЗ) по адаптивному тхэквондо.</a:t>
                      </a:r>
                      <a:endParaRPr lang="ru-RU" sz="13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50" dirty="0">
                          <a:effectLst/>
                        </a:rPr>
                        <a:t>Чел. (зарегистрированные участники)</a:t>
                      </a:r>
                      <a:endParaRPr lang="ru-RU" sz="13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50" dirty="0">
                          <a:effectLst/>
                        </a:rPr>
                        <a:t>2 раза в год</a:t>
                      </a:r>
                      <a:endParaRPr lang="ru-RU" sz="13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50" dirty="0">
                          <a:effectLst/>
                        </a:rPr>
                        <a:t>Заведующий </a:t>
                      </a:r>
                      <a:r>
                        <a:rPr lang="ru-RU" sz="1300" kern="150" dirty="0" err="1">
                          <a:effectLst/>
                        </a:rPr>
                        <a:t>ОДиСР</a:t>
                      </a:r>
                      <a:endParaRPr lang="ru-RU" sz="1300" kern="150" dirty="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30549" marR="30549" marT="30549" marB="3054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901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9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DAF7E1-7825-4EE9-2199-C79695BF1AD7}"/>
              </a:ext>
            </a:extLst>
          </p:cNvPr>
          <p:cNvSpPr txBox="1"/>
          <p:nvPr/>
        </p:nvSpPr>
        <p:spPr>
          <a:xfrm>
            <a:off x="434009" y="824121"/>
            <a:ext cx="1165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43B283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Этап 7. Дорожная карта перепрофилирования</a:t>
            </a:r>
            <a:endParaRPr lang="ru-RU" sz="3600" dirty="0">
              <a:solidFill>
                <a:srgbClr val="43B283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376" y="1371600"/>
            <a:ext cx="3283624" cy="30874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34009" y="1371600"/>
            <a:ext cx="9011478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/>
              <a:t>1. Проведение </a:t>
            </a:r>
            <a:r>
              <a:rPr lang="ru-RU" dirty="0"/>
              <a:t>аудита и оценки ресурсного потенциала учреждения с учётом материально‑технической базы, финансовых возможностей и кадрового состава.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2. Анализ </a:t>
            </a:r>
            <a:r>
              <a:rPr lang="ru-RU" dirty="0"/>
              <a:t>действующих нормативно‑правовых документов учреждения и разработка внутренних регламентов для запуска новых подразделений.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3. Повышение </a:t>
            </a:r>
            <a:r>
              <a:rPr lang="ru-RU" dirty="0"/>
              <a:t>квалификации и переподготовка специалистов, а также планирование и проведение кадровой ротации.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4. Поиск </a:t>
            </a:r>
            <a:r>
              <a:rPr lang="ru-RU" dirty="0"/>
              <a:t>и налаживание сотрудничества с новыми социальными партнёрами, привлечение внебюджетных источников </a:t>
            </a:r>
            <a:r>
              <a:rPr lang="ru-RU" dirty="0" smtClean="0"/>
              <a:t>финансирования (гранты).</a:t>
            </a:r>
            <a:endParaRPr lang="ru-RU" dirty="0"/>
          </a:p>
          <a:p>
            <a:pPr>
              <a:spcAft>
                <a:spcPts val="600"/>
              </a:spcAft>
            </a:pPr>
            <a:r>
              <a:rPr lang="ru-RU" dirty="0" smtClean="0"/>
              <a:t>5. Внедрение </a:t>
            </a:r>
            <a:r>
              <a:rPr lang="ru-RU" dirty="0"/>
              <a:t>новых форм работы, открытие дополнительных отделений и запуск новых социальных сервисов.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6. Организация </a:t>
            </a:r>
            <a:r>
              <a:rPr lang="ru-RU" dirty="0"/>
              <a:t>мониторинга и оценки эффективности выполняемых мероприятий.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4861" y="5236548"/>
            <a:ext cx="11887200" cy="923330"/>
          </a:xfrm>
          <a:prstGeom prst="rect">
            <a:avLst/>
          </a:prstGeom>
          <a:solidFill>
            <a:srgbClr val="88D2B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Переход приюта на семейную модель будет завершён к концу 2026 г.; в 2027 г. эффективность внедрённых изменений подтвердится достижением KPI. В результате произойдёт системное изменение практик и заметное снижение социального сиротства в регионе.</a:t>
            </a:r>
            <a:endParaRPr lang="ru-RU" b="1" i="0" dirty="0">
              <a:solidFill>
                <a:srgbClr val="000000"/>
              </a:solidFill>
              <a:effectLst/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42883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DAF7E1-7825-4EE9-2199-C79695BF1AD7}"/>
              </a:ext>
            </a:extLst>
          </p:cNvPr>
          <p:cNvSpPr txBox="1"/>
          <p:nvPr/>
        </p:nvSpPr>
        <p:spPr>
          <a:xfrm>
            <a:off x="451402" y="838200"/>
            <a:ext cx="1165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43B283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Основные выводы</a:t>
            </a:r>
            <a:endParaRPr lang="ru-RU" sz="3600" dirty="0">
              <a:solidFill>
                <a:srgbClr val="43B283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6600" y="1149469"/>
            <a:ext cx="701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КЛЮЧЕВЫЕ МЫСЛИ:</a:t>
            </a:r>
          </a:p>
          <a:p>
            <a:pPr algn="ctr"/>
            <a:endParaRPr lang="ru-RU" sz="1000" b="1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198" y="786266"/>
            <a:ext cx="2127802" cy="1396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8927" y="1612787"/>
            <a:ext cx="6096000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l"/>
            <a:r>
              <a:rPr lang="ru-RU" b="0" i="0" dirty="0" smtClean="0">
                <a:solidFill>
                  <a:srgbClr val="000000"/>
                </a:solidFill>
                <a:effectLst/>
                <a:latin typeface="Inter"/>
              </a:rPr>
              <a:t>Переформатирование социального приюта «Дельфин» превратило Учреждение в центр комплексной поддержки семьи: проведён всесторонний аудит процессов и услуг, что позволило выявить приоритеты и переназначить ресурсы в сторону укрепления семейных отношений.</a:t>
            </a:r>
            <a:endParaRPr lang="ru-RU" b="0" i="0" dirty="0">
              <a:solidFill>
                <a:srgbClr val="000000"/>
              </a:solidFill>
              <a:effectLst/>
              <a:latin typeface="Inter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9313" y="1610269"/>
            <a:ext cx="6096000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l"/>
            <a:r>
              <a:rPr lang="ru-RU" b="0" i="0" dirty="0" smtClean="0">
                <a:solidFill>
                  <a:srgbClr val="000000"/>
                </a:solidFill>
                <a:effectLst/>
                <a:latin typeface="Inter"/>
              </a:rPr>
              <a:t>Систематизированы существующие направления помощи: полустационарные услуги, социальная гостиница и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Inter"/>
              </a:rPr>
              <a:t>постинтернатное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Inter"/>
              </a:rPr>
              <a:t> сопровождение теперь интегрированы в единую модель сопровождения семьи в кризисной ситуации, с чётким маршрутом для каждого типа клиента и механизмом преемственности услуг.</a:t>
            </a:r>
            <a:endParaRPr lang="ru-RU" b="0" i="0" dirty="0">
              <a:solidFill>
                <a:srgbClr val="000000"/>
              </a:solidFill>
              <a:effectLst/>
              <a:latin typeface="Inter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3305226"/>
            <a:ext cx="6134927" cy="1754326"/>
          </a:xfrm>
          <a:prstGeom prst="rect">
            <a:avLst/>
          </a:prstGeom>
          <a:solidFill>
            <a:srgbClr val="B2DDDE"/>
          </a:solidFill>
        </p:spPr>
        <p:txBody>
          <a:bodyPr wrap="square">
            <a:spAutoFit/>
          </a:bodyPr>
          <a:lstStyle/>
          <a:p>
            <a:pPr algn="l"/>
            <a:r>
              <a:rPr lang="ru-RU" b="0" i="0" dirty="0" smtClean="0">
                <a:solidFill>
                  <a:srgbClr val="000000"/>
                </a:solidFill>
                <a:effectLst/>
                <a:latin typeface="Inter"/>
              </a:rPr>
              <a:t>Обновлена нормативно-правовая, организационная и методическая база: разработаны и внедрены локальные акты и регламенты, пересмотрены должностные инструкции и стандарты работы с семьями, ориентированные на сохранение ребёнка в кровной семье и минимизацию разлучения.</a:t>
            </a:r>
            <a:endParaRPr lang="ru-RU" b="0" i="0" dirty="0">
              <a:solidFill>
                <a:srgbClr val="000000"/>
              </a:solidFill>
              <a:effectLst/>
              <a:latin typeface="Inter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8363" y="3630045"/>
            <a:ext cx="6096000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Inter"/>
              </a:rPr>
              <a:t>Ликвидированы ключевые пробелы в предоставлении услуг: запущены программы реабилитации матерей с детьми, реализованы форматы реабилитации подростков без изъятия у родителей, созданы мобильные бригады для выездной работы с семьями на местах, а также внедрены адаптивные спортивно‑социальные практики (включая адаптивное тхэквондо) для реабилитации и социализации детей-инвалидов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49698" y="5000972"/>
            <a:ext cx="6194563" cy="14003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700" b="0" i="0" dirty="0" smtClean="0">
                <a:solidFill>
                  <a:srgbClr val="000000"/>
                </a:solidFill>
                <a:effectLst/>
                <a:latin typeface="Inter"/>
              </a:rPr>
              <a:t>Внедрена система мониторинга эффективности: определены измеримые KPI, налажены механизмы сбора данных и регулярного анализа, что обеспечивает возможность оперативной корректировки программ и прозрачной оценки прогресса по ключевым целям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268029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DAF7E1-7825-4EE9-2199-C79695BF1AD7}"/>
              </a:ext>
            </a:extLst>
          </p:cNvPr>
          <p:cNvSpPr txBox="1"/>
          <p:nvPr/>
        </p:nvSpPr>
        <p:spPr>
          <a:xfrm>
            <a:off x="152400" y="765313"/>
            <a:ext cx="1165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43B283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Советы и рекомендации для коллег</a:t>
            </a:r>
            <a:endParaRPr lang="ru-RU" sz="3600" dirty="0">
              <a:solidFill>
                <a:srgbClr val="43B283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2339" y="1295400"/>
            <a:ext cx="11724861" cy="5278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/>
              <a:t>Создайте управляющую (инициативную) команду — цель: централизовать принятие решений, координацию действий и ответственность за результат.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Проведите комплексный аудит и оценку потребностей — цель: объективно оценить ресурсы, процессы, риски и запросы целевой аудитории.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Сформируйте поэтапную дорожную карту перепрофилирования — цель: иметь практический план с задачами, сроками и ресурсами.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Обеспечьте прозрачную коммуникацию с персоналом — цель: снизить сопротивление, повысить </a:t>
            </a:r>
            <a:r>
              <a:rPr lang="ru-RU" sz="1600" dirty="0" err="1"/>
              <a:t>вовлечённость</a:t>
            </a:r>
            <a:r>
              <a:rPr lang="ru-RU" sz="1600" dirty="0"/>
              <a:t> и доверие.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Организуйте целевое обучение и развитие сотрудников — цель: обеспечить необходимые компетенции для новых функций.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Сформируйте поддерживающую психологическую культуру — цель: сохранить моральный климат, мотивацию и предотвратить выгорание.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Разработайте устойчивую финансово‑ресурсную модель — цель: обеспечить финансирование и рациональное распределение ресурсов для новой деятельности.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Подготовьте инфраструктуру и IT‑поддержку — цель: адаптировать помещения, оборудование и ИТ‑системы под новые услуги.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Запустите пилотные проекты и поэтапное внедрение — цель: снизить риски и отработать процессы на практике.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Системно управляйте рисками и проработайте планы реагирования — цель: предвидеть угрозы и минимизировать негативные сценарии.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Внедрите систему мониторинга и оценки — цель: регулярно отслеживать эффективность и вносить корректировки.</a:t>
            </a:r>
          </a:p>
          <a:p>
            <a:pPr marL="342900" lvl="0" indent="-342900" algn="just">
              <a:lnSpc>
                <a:spcPct val="107000"/>
              </a:lnSpc>
              <a:spcBef>
                <a:spcPts val="240"/>
              </a:spcBef>
              <a:spcAft>
                <a:spcPts val="240"/>
              </a:spcAft>
              <a:tabLst>
                <a:tab pos="457200" algn="l"/>
              </a:tabLst>
            </a:pP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0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DAF7E1-7825-4EE9-2199-C79695BF1AD7}"/>
              </a:ext>
            </a:extLst>
          </p:cNvPr>
          <p:cNvSpPr txBox="1"/>
          <p:nvPr/>
        </p:nvSpPr>
        <p:spPr>
          <a:xfrm>
            <a:off x="3581400" y="2895600"/>
            <a:ext cx="5486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43B283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Спасибо за внимание!</a:t>
            </a:r>
            <a:endParaRPr lang="ru-RU" sz="4000" dirty="0">
              <a:solidFill>
                <a:srgbClr val="43B283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1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44BE68-D25C-8D47-84CC-721B0188E51A}"/>
              </a:ext>
            </a:extLst>
          </p:cNvPr>
          <p:cNvSpPr txBox="1"/>
          <p:nvPr/>
        </p:nvSpPr>
        <p:spPr>
          <a:xfrm>
            <a:off x="3900186" y="1803832"/>
            <a:ext cx="333881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smtClean="0">
                <a:solidFill>
                  <a:srgbClr val="43B283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Лященко</a:t>
            </a:r>
            <a:br>
              <a:rPr lang="ru-RU" sz="2800" smtClean="0">
                <a:solidFill>
                  <a:srgbClr val="43B283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r>
              <a:rPr lang="ru-RU" sz="2800" smtClean="0">
                <a:solidFill>
                  <a:srgbClr val="43B283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Светлана</a:t>
            </a:r>
          </a:p>
          <a:p>
            <a:r>
              <a:rPr lang="ru-RU" sz="2800" smtClean="0">
                <a:solidFill>
                  <a:srgbClr val="43B283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Михайловна</a:t>
            </a:r>
            <a:br>
              <a:rPr lang="ru-RU" sz="2800" smtClean="0">
                <a:solidFill>
                  <a:srgbClr val="43B283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</a:br>
            <a:endParaRPr lang="ru-RU" sz="2800" dirty="0">
              <a:solidFill>
                <a:srgbClr val="43B283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F94467-23E7-C676-BC6B-199B94DD4D7B}"/>
              </a:ext>
            </a:extLst>
          </p:cNvPr>
          <p:cNvSpPr txBox="1"/>
          <p:nvPr/>
        </p:nvSpPr>
        <p:spPr>
          <a:xfrm>
            <a:off x="3818293" y="4191000"/>
            <a:ext cx="38722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43B283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Контакты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Тел.:</a:t>
            </a:r>
            <a:r>
              <a:rPr lang="en-US" sz="2000" dirty="0" smtClean="0">
                <a:solidFill>
                  <a:schemeClr val="tx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+79277792813</a:t>
            </a:r>
            <a:endParaRPr lang="ru-RU" sz="2000" dirty="0" smtClean="0">
              <a:solidFill>
                <a:schemeClr val="tx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r>
              <a:rPr lang="ru-RU" sz="2000" dirty="0" err="1" smtClean="0">
                <a:solidFill>
                  <a:schemeClr val="tx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Соцсети</a:t>
            </a:r>
            <a:r>
              <a:rPr lang="ru-RU" sz="2000" dirty="0" smtClean="0">
                <a:solidFill>
                  <a:schemeClr val="tx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:</a:t>
            </a:r>
            <a:r>
              <a:rPr lang="en-US" sz="2000" dirty="0" smtClean="0">
                <a:solidFill>
                  <a:schemeClr val="tx1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vk.com/id115726626</a:t>
            </a:r>
            <a:endParaRPr lang="ru-RU" sz="2000" dirty="0">
              <a:solidFill>
                <a:schemeClr val="tx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87DD99E-C3D7-81F1-D5EB-711337E69966}"/>
              </a:ext>
            </a:extLst>
          </p:cNvPr>
          <p:cNvSpPr/>
          <p:nvPr/>
        </p:nvSpPr>
        <p:spPr>
          <a:xfrm>
            <a:off x="990600" y="1766416"/>
            <a:ext cx="2514600" cy="3254860"/>
          </a:xfrm>
          <a:prstGeom prst="rect">
            <a:avLst/>
          </a:prstGeom>
          <a:solidFill>
            <a:srgbClr val="43B2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ФОТО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9E9ABC-C731-36F8-5BC9-47CE73C0F3DB}"/>
              </a:ext>
            </a:extLst>
          </p:cNvPr>
          <p:cNvSpPr txBox="1"/>
          <p:nvPr/>
        </p:nvSpPr>
        <p:spPr>
          <a:xfrm>
            <a:off x="9347758" y="3554776"/>
            <a:ext cx="1175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3B283"/>
                </a:solidFill>
              </a:rPr>
              <a:t>QR-</a:t>
            </a:r>
            <a:r>
              <a:rPr lang="ru-RU" sz="2000" dirty="0">
                <a:solidFill>
                  <a:srgbClr val="43B283"/>
                </a:solidFill>
              </a:rPr>
              <a:t>КОД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B73B534-574B-8D30-4B9A-9502001F23B1}"/>
              </a:ext>
            </a:extLst>
          </p:cNvPr>
          <p:cNvSpPr/>
          <p:nvPr/>
        </p:nvSpPr>
        <p:spPr>
          <a:xfrm>
            <a:off x="8678119" y="2445776"/>
            <a:ext cx="2514600" cy="2575500"/>
          </a:xfrm>
          <a:prstGeom prst="rect">
            <a:avLst/>
          </a:prstGeom>
          <a:noFill/>
          <a:ln w="38100">
            <a:solidFill>
              <a:srgbClr val="0046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6" r="22708" b="10201"/>
          <a:stretch/>
        </p:blipFill>
        <p:spPr>
          <a:xfrm>
            <a:off x="815832" y="1664556"/>
            <a:ext cx="2864136" cy="34585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758" y="3049981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DAF7E1-7825-4EE9-2199-C79695BF1AD7}"/>
              </a:ext>
            </a:extLst>
          </p:cNvPr>
          <p:cNvSpPr txBox="1"/>
          <p:nvPr/>
        </p:nvSpPr>
        <p:spPr>
          <a:xfrm>
            <a:off x="381000" y="731895"/>
            <a:ext cx="1165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43B283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Этап 1. </a:t>
            </a:r>
            <a:r>
              <a:rPr lang="en-US" sz="3600" dirty="0" smtClean="0">
                <a:solidFill>
                  <a:srgbClr val="43B283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SWOT</a:t>
            </a:r>
            <a:r>
              <a:rPr lang="ru-RU" sz="3600" dirty="0" smtClean="0">
                <a:solidFill>
                  <a:srgbClr val="43B283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-анализ</a:t>
            </a:r>
            <a:r>
              <a:rPr lang="en-US" sz="3600" dirty="0" smtClean="0">
                <a:solidFill>
                  <a:srgbClr val="43B283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</a:t>
            </a:r>
            <a:r>
              <a:rPr lang="ru-RU" sz="3600" dirty="0" smtClean="0">
                <a:solidFill>
                  <a:srgbClr val="43B283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учреждения</a:t>
            </a:r>
            <a:endParaRPr lang="ru-RU" sz="3600" dirty="0">
              <a:solidFill>
                <a:srgbClr val="43B283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69954" y="1297057"/>
            <a:ext cx="3581400" cy="24367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Возможности (О)</a:t>
            </a:r>
            <a:endParaRPr lang="ru-RU" dirty="0">
              <a:solidFill>
                <a:schemeClr val="tx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Анализ запроса клиентов и изучение опыта подобных учреждений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Ранее выявление проблем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Вовлечение семей в процесс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Мало учреждений, оказывающих услуги в полустационарной форме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Социальная поддержка семей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295400"/>
            <a:ext cx="4495800" cy="4078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chemeClr val="tx1"/>
                </a:solidFill>
              </a:rPr>
              <a:t>Силы (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r>
              <a:rPr lang="ru-RU" b="1" dirty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  <a:p>
            <a:pPr marL="285750" lvl="0" indent="-285750" algn="l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Хорошая локация и коммуникация, транспортная доступность</a:t>
            </a:r>
          </a:p>
          <a:p>
            <a:pPr marL="285750" lvl="0" indent="-285750" algn="l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Опытный и творческий коллектив (опыт работы с подростками с </a:t>
            </a:r>
            <a:r>
              <a:rPr lang="ru-RU" sz="1600" dirty="0" err="1">
                <a:solidFill>
                  <a:schemeClr val="tx1"/>
                </a:solidFill>
              </a:rPr>
              <a:t>девиантным</a:t>
            </a:r>
            <a:r>
              <a:rPr lang="ru-RU" sz="1600" dirty="0">
                <a:solidFill>
                  <a:schemeClr val="tx1"/>
                </a:solidFill>
              </a:rPr>
              <a:t> поведением)</a:t>
            </a:r>
          </a:p>
          <a:p>
            <a:pPr marL="285750" lvl="0" indent="-285750" algn="l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Функционирует отделение социальная гостиница для женщин с детьми </a:t>
            </a:r>
          </a:p>
          <a:p>
            <a:pPr marL="285750" lvl="0" indent="-285750" algn="l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Функционирует полустационарное отделение</a:t>
            </a:r>
          </a:p>
          <a:p>
            <a:pPr marL="285750" lvl="0" indent="-285750" algn="l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Осуществляется </a:t>
            </a:r>
            <a:r>
              <a:rPr lang="ru-RU" sz="1600" dirty="0" err="1">
                <a:solidFill>
                  <a:schemeClr val="tx1"/>
                </a:solidFill>
              </a:rPr>
              <a:t>постинтернатное</a:t>
            </a:r>
            <a:r>
              <a:rPr lang="ru-RU" sz="1600" dirty="0">
                <a:solidFill>
                  <a:schemeClr val="tx1"/>
                </a:solidFill>
              </a:rPr>
              <a:t> сопровождение</a:t>
            </a:r>
          </a:p>
          <a:p>
            <a:pPr marL="285750" lvl="0" indent="-285750" algn="l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Функционирование службы «Дети в семье»</a:t>
            </a:r>
          </a:p>
          <a:p>
            <a:pPr marL="285750" lvl="0" indent="-285750" algn="l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Лицензия на осуществление образовательной и медицинской деятельности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Межведомственное взаимодействие (доверие), социальные партнеры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4215" y="5257800"/>
            <a:ext cx="4495800" cy="1030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b="1" dirty="0">
                <a:solidFill>
                  <a:schemeClr val="tx1"/>
                </a:solidFill>
              </a:rPr>
              <a:t>Слабости (</a:t>
            </a:r>
            <a:r>
              <a:rPr lang="en-US" b="1" dirty="0">
                <a:solidFill>
                  <a:schemeClr val="tx1"/>
                </a:solidFill>
              </a:rPr>
              <a:t>W</a:t>
            </a:r>
            <a:r>
              <a:rPr lang="ru-RU" b="1" dirty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Низкая заработанная плата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Рост нагрузки на персонал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Нехватка помещений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51354" y="1292087"/>
            <a:ext cx="3733800" cy="24417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Угрозы (Т)</a:t>
            </a:r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Сокращение количества койко-мест, снижение финансирования, риск сокращения квалифицированных кадров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Дефицит кадров («кадровый голод»)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Сокращение населения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Увеличение семей «в кризисе»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/>
                </a:solidFill>
              </a:rPr>
              <a:t>Повторные возвраты детей из семей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69954" y="3624469"/>
            <a:ext cx="3581400" cy="15571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>
                <a:solidFill>
                  <a:schemeClr val="tx1"/>
                </a:solidFill>
              </a:rPr>
              <a:t>SO</a:t>
            </a:r>
            <a:endParaRPr lang="ru-RU" sz="1400" dirty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</a:rPr>
              <a:t>Расширение спектра услуг для полустационарного отделения (для семей в кризисе)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</a:rPr>
              <a:t>Открытие подросткового пространства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</a:rPr>
              <a:t>Обучение специалистов новым практикам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51354" y="3581400"/>
            <a:ext cx="3721376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>
                <a:solidFill>
                  <a:schemeClr val="tx1"/>
                </a:solidFill>
              </a:rPr>
              <a:t>ST</a:t>
            </a:r>
            <a:endParaRPr lang="ru-RU" sz="1600" dirty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</a:rPr>
              <a:t>Расширение групп полустационарного отделения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</a:rPr>
              <a:t>Обучение специалистов новым технологиям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</a:rPr>
              <a:t>Создание мобильных бригад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79893" y="5165035"/>
            <a:ext cx="3733800" cy="11228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</a:t>
            </a:r>
            <a:endParaRPr lang="ru-RU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Расширение диапазона практик, внедрение новых сервисов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Поддержка стабильного социально-психологического климата в коллективе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77858" y="5105400"/>
            <a:ext cx="3707296" cy="11824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WT</a:t>
            </a:r>
            <a:endParaRPr lang="ru-RU" sz="1400" dirty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</a:rPr>
              <a:t>Стабильное применение наработанных технологий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</a:rPr>
              <a:t>Участие специалистов в Форумах, конкурсах, конференциях по транслированию опыта</a:t>
            </a:r>
          </a:p>
        </p:txBody>
      </p:sp>
    </p:spTree>
    <p:extLst>
      <p:ext uri="{BB962C8B-B14F-4D97-AF65-F5344CB8AC3E}">
        <p14:creationId xmlns:p14="http://schemas.microsoft.com/office/powerpoint/2010/main" val="25021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514" y="704621"/>
            <a:ext cx="4411133" cy="30973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DAF7E1-7825-4EE9-2199-C79695BF1AD7}"/>
              </a:ext>
            </a:extLst>
          </p:cNvPr>
          <p:cNvSpPr txBox="1"/>
          <p:nvPr/>
        </p:nvSpPr>
        <p:spPr>
          <a:xfrm>
            <a:off x="228599" y="922396"/>
            <a:ext cx="1173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43B283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Этап 1. </a:t>
            </a:r>
            <a:r>
              <a:rPr lang="en-US" sz="3600" dirty="0" smtClean="0">
                <a:solidFill>
                  <a:srgbClr val="43B283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SWOT</a:t>
            </a:r>
            <a:r>
              <a:rPr lang="ru-RU" sz="3600" dirty="0" smtClean="0">
                <a:solidFill>
                  <a:srgbClr val="43B283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-анализ</a:t>
            </a:r>
            <a:r>
              <a:rPr lang="en-US" sz="3600" dirty="0" smtClean="0">
                <a:solidFill>
                  <a:srgbClr val="43B283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 </a:t>
            </a:r>
            <a:r>
              <a:rPr lang="ru-RU" sz="3600" dirty="0" smtClean="0">
                <a:solidFill>
                  <a:srgbClr val="43B283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учреждения</a:t>
            </a:r>
            <a:endParaRPr lang="ru-RU" sz="3600" dirty="0">
              <a:solidFill>
                <a:srgbClr val="43B283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4412" y="1497037"/>
            <a:ext cx="506420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/>
              <a:t>Ссылка на матрицу </a:t>
            </a:r>
            <a:r>
              <a:rPr lang="en-US" sz="2000" b="1" dirty="0" smtClean="0"/>
              <a:t>SWOT</a:t>
            </a:r>
            <a:r>
              <a:rPr lang="ru-RU" sz="2000" b="1" dirty="0" smtClean="0"/>
              <a:t>-анализа</a:t>
            </a:r>
            <a:r>
              <a:rPr lang="ru-RU" sz="1800" b="1" dirty="0" smtClean="0"/>
              <a:t>:</a:t>
            </a:r>
            <a:r>
              <a:rPr lang="en-US" sz="1800" b="1" dirty="0" smtClean="0"/>
              <a:t> </a:t>
            </a:r>
            <a:endParaRPr lang="ru-RU" sz="1800" b="1" dirty="0" smtClean="0"/>
          </a:p>
          <a:p>
            <a:r>
              <a:rPr lang="ru-RU" sz="1400" b="1" dirty="0" smtClean="0">
                <a:hlinkClick r:id="rId3"/>
              </a:rPr>
              <a:t> </a:t>
            </a:r>
            <a:r>
              <a:rPr lang="en-US" sz="1400" dirty="0" smtClean="0">
                <a:hlinkClick r:id="rId3"/>
              </a:rPr>
              <a:t>https://disk.yandex.ru/i/1wUGoen8SP3EkA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979" y="2305291"/>
            <a:ext cx="533511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/>
              <a:t>Ключевые угрозы</a:t>
            </a:r>
            <a:r>
              <a:rPr lang="en-US" sz="2000" b="1" dirty="0" smtClean="0"/>
              <a:t>/</a:t>
            </a:r>
            <a:r>
              <a:rPr lang="ru-RU" sz="2000" b="1" dirty="0" smtClean="0"/>
              <a:t>барьеры перехода</a:t>
            </a:r>
            <a:r>
              <a:rPr lang="ru-RU" sz="1800" b="1" dirty="0" smtClean="0"/>
              <a:t>:</a:t>
            </a:r>
          </a:p>
          <a:p>
            <a:r>
              <a:rPr lang="ru-RU" sz="1600" dirty="0" smtClean="0"/>
              <a:t>     1</a:t>
            </a:r>
            <a:r>
              <a:rPr lang="ru-RU" sz="1600" dirty="0"/>
              <a:t>. Снижение финансирования</a:t>
            </a:r>
          </a:p>
          <a:p>
            <a:r>
              <a:rPr lang="ru-RU" sz="1600" dirty="0" smtClean="0"/>
              <a:t>     2</a:t>
            </a:r>
            <a:r>
              <a:rPr lang="ru-RU" sz="1600" dirty="0"/>
              <a:t>. Нехватка квалифицированных специалистов </a:t>
            </a:r>
          </a:p>
          <a:p>
            <a:r>
              <a:rPr lang="ru-RU" sz="1600" dirty="0" smtClean="0"/>
              <a:t>     3</a:t>
            </a:r>
            <a:r>
              <a:rPr lang="ru-RU" sz="1600" dirty="0"/>
              <a:t>. Высокая нагрузка на специалистов </a:t>
            </a:r>
            <a:r>
              <a:rPr lang="ru-RU" sz="1600" dirty="0" smtClean="0"/>
              <a:t>учреждения</a:t>
            </a:r>
            <a:endParaRPr lang="ru-RU" sz="1800" dirty="0"/>
          </a:p>
          <a:p>
            <a:r>
              <a:rPr lang="ru-RU" sz="1800" b="1" dirty="0" smtClean="0"/>
              <a:t>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9012" y="3801975"/>
            <a:ext cx="8863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/>
              <a:t>Ссылка на План минимизации угроз</a:t>
            </a:r>
            <a:r>
              <a:rPr lang="ru-RU" sz="1800" b="1" dirty="0" smtClean="0"/>
              <a:t>: </a:t>
            </a:r>
            <a:r>
              <a:rPr lang="en-US" sz="1400" dirty="0" smtClean="0">
                <a:hlinkClick r:id="rId4"/>
              </a:rPr>
              <a:t>https://disk.yandex.ru/i/kXsWzJ9HDEvOIg</a:t>
            </a:r>
            <a:r>
              <a:rPr lang="ru-RU" sz="1400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1598" y="4587487"/>
            <a:ext cx="11125199" cy="1231106"/>
          </a:xfrm>
          <a:prstGeom prst="rect">
            <a:avLst/>
          </a:prstGeom>
          <a:solidFill>
            <a:srgbClr val="88D2B2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/>
              <a:t>Выводы по </a:t>
            </a:r>
            <a:r>
              <a:rPr lang="en-US" sz="2000" b="1" dirty="0" smtClean="0"/>
              <a:t>SWOT</a:t>
            </a:r>
            <a:r>
              <a:rPr lang="ru-RU" sz="2000" b="1" dirty="0" smtClean="0"/>
              <a:t>-анализу </a:t>
            </a:r>
            <a:r>
              <a:rPr lang="ru-RU" sz="1800" dirty="0"/>
              <a:t>Результаты SWOT-анализа, выявившие сильные и слабые стороны </a:t>
            </a:r>
            <a:r>
              <a:rPr lang="ru-RU" sz="1800" dirty="0" smtClean="0"/>
              <a:t>деятельности </a:t>
            </a:r>
            <a:r>
              <a:rPr lang="ru-RU" sz="1800" dirty="0"/>
              <a:t>учреждения, служат основой для разработки стратегии его развития, а также позволяют спрогнозировать риски, сопряженные с финансовыми, кадровыми и технологическими изменениями</a:t>
            </a:r>
            <a:endParaRPr lang="ru-RU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278217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6DAF7E1-7825-4EE9-2199-C79695BF1AD7}"/>
              </a:ext>
            </a:extLst>
          </p:cNvPr>
          <p:cNvSpPr txBox="1"/>
          <p:nvPr/>
        </p:nvSpPr>
        <p:spPr>
          <a:xfrm>
            <a:off x="152400" y="838201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43B283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Этап 2. Анализ регионального контура</a:t>
            </a:r>
            <a:endParaRPr lang="ru-RU" sz="3600" dirty="0">
              <a:solidFill>
                <a:srgbClr val="43B283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484532"/>
            <a:ext cx="4191000" cy="406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1000" y="1484532"/>
            <a:ext cx="6553200" cy="387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</a:pPr>
            <a:r>
              <a:rPr lang="ru-RU" sz="1800" b="1" i="0" u="none" strike="noStrike" dirty="0" smtClean="0">
                <a:effectLst/>
                <a:latin typeface="Liberation Sans, serif"/>
              </a:rPr>
              <a:t>На территории городского округа Тольятти насчитывается около 180 муниципальных учреждений</a:t>
            </a:r>
            <a:r>
              <a:rPr lang="ru-RU" i="0" u="none" strike="noStrike" dirty="0" smtClean="0">
                <a:effectLst/>
              </a:rPr>
              <a:t/>
            </a:r>
            <a:br>
              <a:rPr lang="ru-RU" i="0" u="none" strike="noStrike" dirty="0" smtClean="0">
                <a:effectLst/>
              </a:rPr>
            </a:br>
            <a:endParaRPr lang="ru-RU" i="0" u="none" strike="noStrike" dirty="0" smtClean="0">
              <a:effectLst/>
            </a:endParaRPr>
          </a:p>
          <a:p>
            <a:pPr marL="285750" indent="-285750" algn="l" rtl="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000" b="0" i="0" u="none" strike="noStrike" dirty="0" smtClean="0">
                <a:effectLst/>
                <a:latin typeface="Liberation Sans, serif"/>
              </a:rPr>
              <a:t>Общая численность населения: 719 623чел. </a:t>
            </a:r>
            <a:endParaRPr lang="ru-RU" sz="2000" b="0" i="0" u="none" strike="noStrike" dirty="0" smtClean="0">
              <a:effectLst/>
            </a:endParaRPr>
          </a:p>
          <a:p>
            <a:pPr marL="285750" indent="-285750" algn="l" rtl="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000" b="0" i="0" u="none" strike="noStrike" dirty="0" smtClean="0">
                <a:effectLst/>
                <a:latin typeface="Liberation Sans, serif"/>
              </a:rPr>
              <a:t>Численность детского населения: 69 681 чел. </a:t>
            </a:r>
            <a:endParaRPr lang="ru-RU" sz="2000" b="0" i="0" u="none" strike="noStrike" dirty="0" smtClean="0">
              <a:effectLst/>
            </a:endParaRPr>
          </a:p>
          <a:p>
            <a:pPr marL="285750" indent="-285750" algn="l" rtl="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000" b="0" i="0" u="none" strike="noStrike" dirty="0" smtClean="0">
                <a:effectLst/>
                <a:latin typeface="Liberation Sans, serif"/>
              </a:rPr>
              <a:t>Количество многодетных семей: около 4 000. </a:t>
            </a:r>
            <a:endParaRPr lang="ru-RU" sz="2000" b="0" i="0" u="none" strike="noStrike" dirty="0" smtClean="0">
              <a:effectLst/>
            </a:endParaRPr>
          </a:p>
          <a:p>
            <a:pPr marL="285750" indent="-285750" algn="l" rtl="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000" b="0" i="0" u="none" strike="noStrike" dirty="0" smtClean="0">
                <a:effectLst/>
                <a:latin typeface="Liberation Sans, serif"/>
              </a:rPr>
              <a:t>Количество замещающих семей: 286 ( 362 ребенка) </a:t>
            </a:r>
          </a:p>
          <a:p>
            <a:pPr marL="285750" indent="-285750" algn="l" rtl="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000" b="0" i="0" u="none" strike="noStrike" dirty="0" smtClean="0">
                <a:effectLst/>
                <a:latin typeface="Liberation Sans, serif"/>
              </a:rPr>
              <a:t>Количество опекаемых семей: 1057 семей (1228 ребенка)</a:t>
            </a:r>
            <a:endParaRPr lang="ru-RU" sz="2000" b="0" i="0" u="none" strike="noStrike" dirty="0" smtClean="0">
              <a:effectLst/>
            </a:endParaRPr>
          </a:p>
          <a:p>
            <a:pPr marL="285750" indent="-285750" algn="l" rtl="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000" b="0" i="0" u="none" strike="noStrike" dirty="0" smtClean="0">
                <a:effectLst/>
                <a:latin typeface="Liberation Sans, serif"/>
              </a:rPr>
              <a:t>Количество детей-инвалидов: 13 578 детей </a:t>
            </a:r>
            <a:endParaRPr lang="ru-RU" sz="2000" b="0" i="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021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6DAF7E1-7825-4EE9-2199-C79695BF1AD7}"/>
              </a:ext>
            </a:extLst>
          </p:cNvPr>
          <p:cNvSpPr txBox="1"/>
          <p:nvPr/>
        </p:nvSpPr>
        <p:spPr>
          <a:xfrm>
            <a:off x="152400" y="838201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43B283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Этап 2. Анализ регионального контура</a:t>
            </a:r>
            <a:endParaRPr lang="ru-RU" sz="3600" dirty="0">
              <a:solidFill>
                <a:srgbClr val="43B283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5DA571-9B38-B695-57D5-CB6A5AEFB5F0}"/>
              </a:ext>
            </a:extLst>
          </p:cNvPr>
          <p:cNvSpPr txBox="1"/>
          <p:nvPr/>
        </p:nvSpPr>
        <p:spPr>
          <a:xfrm>
            <a:off x="533400" y="1484532"/>
            <a:ext cx="6553199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Портрет целевой семьи региона: </a:t>
            </a:r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https://disk.yandex.ru/i/yc1Klq0wEpZgCA</a:t>
            </a:r>
            <a:endParaRPr lang="ru-RU" sz="1400" u="sng" dirty="0" smtClean="0"/>
          </a:p>
          <a:p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карты конкурентов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https://disk.yandex.ru/i/qFOtV6MXGtBdHw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список социальных услуг для семейного центра, отвечающих запросу региона: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https://disk.yandex.ru/i/lLGcAea-szXdOQ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АНАЛИЗУ РЕГИОНАЛЬНОГО КОНТУРА: 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>
              <a:solidFill>
                <a:schemeClr val="tx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endParaRPr lang="ru-RU" sz="1600" dirty="0">
              <a:solidFill>
                <a:schemeClr val="tx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pic>
        <p:nvPicPr>
          <p:cNvPr id="1026" name="Picture 2" descr="https://avatars.mds.yandex.net/i?id=1f3dd62560a02b5278b5992e90c10c2bf2204270-5876270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647497"/>
            <a:ext cx="43529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1999" y="4314771"/>
            <a:ext cx="6096000" cy="1600200"/>
          </a:xfrm>
          <a:prstGeom prst="rect">
            <a:avLst/>
          </a:prstGeom>
          <a:solidFill>
            <a:srgbClr val="88D2B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РЕГИОНА: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устойчивого повышения качества жизни семей Самарской области и создание условий для стабильного демографического роста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подтверждается приоритетами государственной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331049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DAF7E1-7825-4EE9-2199-C79695BF1AD7}"/>
              </a:ext>
            </a:extLst>
          </p:cNvPr>
          <p:cNvSpPr txBox="1"/>
          <p:nvPr/>
        </p:nvSpPr>
        <p:spPr>
          <a:xfrm>
            <a:off x="152400" y="838200"/>
            <a:ext cx="11353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43B283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Этап 3. Выбор целевой модели организации</a:t>
            </a:r>
            <a:endParaRPr lang="ru-RU" sz="4000" dirty="0">
              <a:solidFill>
                <a:srgbClr val="43B283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5DA571-9B38-B695-57D5-CB6A5AEFB5F0}"/>
              </a:ext>
            </a:extLst>
          </p:cNvPr>
          <p:cNvSpPr txBox="1"/>
          <p:nvPr/>
        </p:nvSpPr>
        <p:spPr>
          <a:xfrm>
            <a:off x="5334000" y="1938867"/>
            <a:ext cx="65532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dirty="0" smtClean="0"/>
              <a:t>Ссылка на сравнительный анализ 5 типов учреждений: </a:t>
            </a:r>
          </a:p>
          <a:p>
            <a:pPr algn="ctr"/>
            <a:r>
              <a:rPr lang="en-US" sz="1400" dirty="0" smtClean="0">
                <a:hlinkClick r:id="rId2"/>
              </a:rPr>
              <a:t>https://disk.yandex.ru/i/Vbbex4avUqFqfg</a:t>
            </a:r>
            <a:r>
              <a:rPr lang="ru-RU" sz="1400" dirty="0" smtClean="0"/>
              <a:t>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b="1" dirty="0" smtClean="0"/>
              <a:t>Ссылка на перечень услуг нового формата с привязкой к типу учреждения и нишам рынка:     </a:t>
            </a:r>
          </a:p>
          <a:p>
            <a:pPr algn="ctr"/>
            <a:r>
              <a:rPr lang="en-US" sz="1400" dirty="0" smtClean="0">
                <a:hlinkClick r:id="rId3"/>
              </a:rPr>
              <a:t>https://disk.yandex.ru/i/v3OUsyCwr-pCag</a:t>
            </a:r>
            <a:r>
              <a:rPr lang="ru-RU" sz="1400" dirty="0" smtClean="0"/>
              <a:t> </a:t>
            </a:r>
          </a:p>
          <a:p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sz="1400" b="1" dirty="0">
              <a:solidFill>
                <a:schemeClr val="tx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endParaRPr lang="ru-RU" sz="1600" dirty="0">
              <a:solidFill>
                <a:schemeClr val="tx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3773942" cy="345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9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DAF7E1-7825-4EE9-2199-C79695BF1AD7}"/>
              </a:ext>
            </a:extLst>
          </p:cNvPr>
          <p:cNvSpPr txBox="1"/>
          <p:nvPr/>
        </p:nvSpPr>
        <p:spPr>
          <a:xfrm>
            <a:off x="152400" y="838200"/>
            <a:ext cx="7620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43B283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Этап 3. Выбор целевой модели организации</a:t>
            </a:r>
            <a:endParaRPr lang="ru-RU" sz="3600" dirty="0">
              <a:solidFill>
                <a:srgbClr val="43B283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5DA571-9B38-B695-57D5-CB6A5AEFB5F0}"/>
              </a:ext>
            </a:extLst>
          </p:cNvPr>
          <p:cNvSpPr txBox="1"/>
          <p:nvPr/>
        </p:nvSpPr>
        <p:spPr>
          <a:xfrm>
            <a:off x="477456" y="2209800"/>
            <a:ext cx="69698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/>
              <a:t>Проект целевой </a:t>
            </a:r>
            <a:r>
              <a:rPr lang="ru-RU" sz="2000" b="1" dirty="0" err="1" smtClean="0"/>
              <a:t>оргструктуры</a:t>
            </a:r>
            <a:r>
              <a:rPr lang="ru-RU" sz="2000" b="1" dirty="0" smtClean="0"/>
              <a:t> нового учреждения:</a:t>
            </a:r>
            <a:endParaRPr lang="ru-RU" dirty="0">
              <a:solidFill>
                <a:schemeClr val="tx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0088" y="2914516"/>
            <a:ext cx="6324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управления:</a:t>
            </a: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стратег, управленец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Тактический уровень: заместители, заведующие отделениями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Функциональный уровень: специалисты учреждения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Поддержка: общественно-попечительский совет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7" t="8889" r="2863" b="15556"/>
          <a:stretch/>
        </p:blipFill>
        <p:spPr>
          <a:xfrm>
            <a:off x="7691376" y="990600"/>
            <a:ext cx="4267200" cy="5181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10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6DAF7E1-7825-4EE9-2199-C79695BF1AD7}"/>
              </a:ext>
            </a:extLst>
          </p:cNvPr>
          <p:cNvSpPr txBox="1"/>
          <p:nvPr/>
        </p:nvSpPr>
        <p:spPr>
          <a:xfrm>
            <a:off x="152400" y="838200"/>
            <a:ext cx="116335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43B283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Этап 4. Разработка </a:t>
            </a:r>
            <a:r>
              <a:rPr lang="ru-RU" sz="3600" smtClean="0">
                <a:solidFill>
                  <a:srgbClr val="43B283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нормативно-правовой </a:t>
            </a:r>
            <a:r>
              <a:rPr lang="ru-RU" sz="3600" smtClean="0">
                <a:solidFill>
                  <a:srgbClr val="43B283"/>
                </a:solidFill>
                <a:latin typeface="Golos Text" panose="020B0503020202020204" pitchFamily="34" charset="0"/>
                <a:cs typeface="Golos Text" panose="020B0503020202020204" pitchFamily="34" charset="0"/>
              </a:rPr>
              <a:t>базы</a:t>
            </a:r>
            <a:endParaRPr lang="ru-RU" sz="3600" dirty="0">
              <a:solidFill>
                <a:srgbClr val="43B283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5DA571-9B38-B695-57D5-CB6A5AEFB5F0}"/>
              </a:ext>
            </a:extLst>
          </p:cNvPr>
          <p:cNvSpPr txBox="1"/>
          <p:nvPr/>
        </p:nvSpPr>
        <p:spPr>
          <a:xfrm>
            <a:off x="533400" y="3048000"/>
            <a:ext cx="45739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600" dirty="0">
              <a:solidFill>
                <a:schemeClr val="tx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  <a:p>
            <a:endParaRPr lang="ru-RU" sz="1600" dirty="0">
              <a:solidFill>
                <a:schemeClr val="tx1"/>
              </a:solidFill>
              <a:latin typeface="Golos Text" panose="020B0503020202020204" pitchFamily="34" charset="0"/>
              <a:cs typeface="Golos Text" panose="020B0503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165823"/>
            <a:ext cx="1932612" cy="17162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1000" y="2161639"/>
            <a:ext cx="35814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Анализ расхождений между текущим Уставом и</a:t>
            </a:r>
          </a:p>
          <a:p>
            <a:pPr algn="ctr"/>
            <a:r>
              <a:rPr lang="ru-RU" b="1" dirty="0" smtClean="0"/>
              <a:t>требованиями новой модели показал необходимость внесения незначительных изменений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8200" y="2161639"/>
            <a:ext cx="7010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Проведен анализ расхождений между текущим Уставом, локальными актами и требованиями новой модели: </a:t>
            </a:r>
            <a:r>
              <a:rPr lang="en-US" sz="1400" dirty="0" smtClean="0">
                <a:hlinkClick r:id="rId3"/>
              </a:rPr>
              <a:t>https://disk.yandex.ru/i/QykgpcEivQ6Zxw</a:t>
            </a:r>
            <a:r>
              <a:rPr lang="ru-RU" sz="14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Составлена Дорожная карта с учетом предстоящих изменений: </a:t>
            </a:r>
            <a:r>
              <a:rPr lang="en-US" sz="1400" dirty="0" smtClean="0">
                <a:hlinkClick r:id="rId4"/>
              </a:rPr>
              <a:t>https://disk.yandex.ru/i/nP0pDxMNoJASig</a:t>
            </a:r>
            <a:r>
              <a:rPr lang="ru-RU" sz="1400" dirty="0" smtClean="0"/>
              <a:t> </a:t>
            </a:r>
            <a:endParaRPr lang="ru-RU" dirty="0" smtClean="0"/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Разработан пакет документов для согласования: проект</a:t>
            </a:r>
          </a:p>
          <a:p>
            <a:r>
              <a:rPr lang="ru-RU" dirty="0" smtClean="0"/>
              <a:t>изменений Устава, локальные акты, режим работы мобильной бригады</a:t>
            </a:r>
          </a:p>
          <a:p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4267200" y="2895600"/>
            <a:ext cx="304800" cy="6096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45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5252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8191</TotalTime>
  <Words>1362</Words>
  <Application>Microsoft Office PowerPoint</Application>
  <PresentationFormat>Широкоэкранный</PresentationFormat>
  <Paragraphs>210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NSimSun</vt:lpstr>
      <vt:lpstr>Aptos</vt:lpstr>
      <vt:lpstr>Arial</vt:lpstr>
      <vt:lpstr>Calibri</vt:lpstr>
      <vt:lpstr>Golos Text</vt:lpstr>
      <vt:lpstr>Inter</vt:lpstr>
      <vt:lpstr>Liberation Sans, serif</vt:lpstr>
      <vt:lpstr>Liberation Serif</vt:lpstr>
      <vt:lpstr>Times New Roman</vt:lpstr>
      <vt:lpstr>Wingdings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3d station</dc:creator>
  <cp:lastModifiedBy>Подлесных Лариса Владимировна</cp:lastModifiedBy>
  <cp:revision>138</cp:revision>
  <dcterms:created xsi:type="dcterms:W3CDTF">2025-04-15T14:42:26Z</dcterms:created>
  <dcterms:modified xsi:type="dcterms:W3CDTF">2026-06-05T05:59:29Z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2025-04-15T00:00:00Z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2025-04-15T00:00:00Z</vt:filetime>
  </property>
  <property fmtid="{D5CDD505-2E9C-101B-9397-08002B2CF9AE}" pid="5" name="Producer">
    <vt:lpwstr>Microsoft® PowerPoint® 2013</vt:lpwstr>
  </property>
</Properties>
</file>